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4" r:id="rId27"/>
    <p:sldId id="282" r:id="rId28"/>
    <p:sldId id="283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egger,Jennifer" initials="B" lastIdx="1" clrIdx="0">
    <p:extLst>
      <p:ext uri="{19B8F6BF-5375-455C-9EA6-DF929625EA0E}">
        <p15:presenceInfo xmlns:p15="http://schemas.microsoft.com/office/powerpoint/2012/main" userId="S-1-5-21-3288298330-1842517146-1614574340-269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06T09:52:40.144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0434" y="2401369"/>
            <a:ext cx="88278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presence of microbes in a clinical specimen always indicates the presence of infection?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True or False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081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62086" y="2888479"/>
            <a:ext cx="76570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   False – gram-negative bacteria have an outer membrane that helps some organisms evade phagocytosis, provides a barrier to certain antibiotics, and confers properties of virulence (endotoxins).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975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6269" y="2110811"/>
            <a:ext cx="79817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bacteria forms endospores?</a:t>
            </a:r>
          </a:p>
          <a:p>
            <a:endParaRPr lang="en-US" dirty="0" smtClean="0"/>
          </a:p>
          <a:p>
            <a:r>
              <a:rPr lang="en-US" dirty="0" smtClean="0"/>
              <a:t>A. Listeria </a:t>
            </a:r>
            <a:r>
              <a:rPr lang="en-US" dirty="0" err="1"/>
              <a:t>monocytogenes</a:t>
            </a:r>
            <a:r>
              <a:rPr lang="en-US" dirty="0"/>
              <a:t> (gram-positive, non-spore forming)</a:t>
            </a:r>
          </a:p>
          <a:p>
            <a:r>
              <a:rPr lang="en-US" dirty="0" smtClean="0"/>
              <a:t>B.  Clostridium </a:t>
            </a:r>
            <a:r>
              <a:rPr lang="en-US" dirty="0"/>
              <a:t>(gram-positive, spore forming)</a:t>
            </a:r>
          </a:p>
          <a:p>
            <a:r>
              <a:rPr lang="en-US" dirty="0" smtClean="0"/>
              <a:t>C. </a:t>
            </a:r>
            <a:r>
              <a:rPr lang="en-US" dirty="0" err="1" smtClean="0"/>
              <a:t>Corynebacterium</a:t>
            </a:r>
            <a:r>
              <a:rPr lang="en-US" dirty="0" smtClean="0"/>
              <a:t> </a:t>
            </a:r>
            <a:r>
              <a:rPr lang="en-US" dirty="0"/>
              <a:t>(gram-positive, non-spore forming)</a:t>
            </a:r>
          </a:p>
          <a:p>
            <a:r>
              <a:rPr lang="en-US" dirty="0" smtClean="0"/>
              <a:t>D. Staphylococcus </a:t>
            </a:r>
            <a:r>
              <a:rPr lang="en-US" dirty="0"/>
              <a:t>(gram-positive, non-spore forming)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03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7365" y="2367185"/>
            <a:ext cx="72810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bacteria forms endospores?</a:t>
            </a:r>
          </a:p>
          <a:p>
            <a:endParaRPr lang="en-US" dirty="0"/>
          </a:p>
          <a:p>
            <a:r>
              <a:rPr lang="en-US" dirty="0"/>
              <a:t>A. Listeria </a:t>
            </a:r>
            <a:r>
              <a:rPr lang="en-US" dirty="0" err="1"/>
              <a:t>monocytogenes</a:t>
            </a:r>
            <a:r>
              <a:rPr lang="en-US" dirty="0"/>
              <a:t> (gram-positive, non-spore forming)</a:t>
            </a:r>
          </a:p>
          <a:p>
            <a:r>
              <a:rPr lang="en-US" dirty="0">
                <a:solidFill>
                  <a:srgbClr val="FFFF00"/>
                </a:solidFill>
              </a:rPr>
              <a:t>B.  Clostridium (gram-positive, spore forming)</a:t>
            </a:r>
          </a:p>
          <a:p>
            <a:r>
              <a:rPr lang="en-US" dirty="0"/>
              <a:t>C. </a:t>
            </a:r>
            <a:r>
              <a:rPr lang="en-US" dirty="0" err="1"/>
              <a:t>Corynebacterium</a:t>
            </a:r>
            <a:r>
              <a:rPr lang="en-US" dirty="0"/>
              <a:t> (gram-positive, non-spore forming)</a:t>
            </a:r>
          </a:p>
          <a:p>
            <a:r>
              <a:rPr lang="en-US" dirty="0"/>
              <a:t>D. Staphylococcus (gram-positive, non-spore forming)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814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30452" y="1529697"/>
            <a:ext cx="78450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of the following organisms have been associated with the transmission of infections after body piercing?</a:t>
            </a:r>
          </a:p>
          <a:p>
            <a:r>
              <a:rPr lang="en-US" dirty="0" smtClean="0"/>
              <a:t>1)</a:t>
            </a:r>
            <a:r>
              <a:rPr lang="en-US" dirty="0" err="1" smtClean="0"/>
              <a:t>AtypicalMycobacterium</a:t>
            </a:r>
            <a:r>
              <a:rPr lang="en-US" dirty="0" smtClean="0"/>
              <a:t> species</a:t>
            </a:r>
          </a:p>
          <a:p>
            <a:r>
              <a:rPr lang="en-US" dirty="0" smtClean="0"/>
              <a:t>2)Staphylococcus species</a:t>
            </a:r>
          </a:p>
          <a:p>
            <a:r>
              <a:rPr lang="en-US" dirty="0" smtClean="0"/>
              <a:t>3)Pseudomonas species</a:t>
            </a:r>
          </a:p>
          <a:p>
            <a:r>
              <a:rPr lang="en-US" dirty="0" smtClean="0"/>
              <a:t>4)</a:t>
            </a:r>
            <a:r>
              <a:rPr lang="en-US" dirty="0" err="1" smtClean="0"/>
              <a:t>Haemophilus</a:t>
            </a:r>
            <a:r>
              <a:rPr lang="en-US" dirty="0" smtClean="0"/>
              <a:t> species</a:t>
            </a:r>
          </a:p>
          <a:p>
            <a:pPr fontAlgn="base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1,2,3</a:t>
            </a:r>
          </a:p>
          <a:p>
            <a:pPr fontAlgn="base"/>
            <a:r>
              <a:rPr lang="en-US" dirty="0" smtClean="0"/>
              <a:t>B.  2,3,4</a:t>
            </a:r>
          </a:p>
          <a:p>
            <a:pPr fontAlgn="base"/>
            <a:r>
              <a:rPr lang="en-US" dirty="0" smtClean="0"/>
              <a:t>C. 1,3,4</a:t>
            </a:r>
          </a:p>
          <a:p>
            <a:pPr fontAlgn="base"/>
            <a:r>
              <a:rPr lang="en-US" dirty="0" smtClean="0"/>
              <a:t>D. 1,2,4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26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38101" y="1615155"/>
            <a:ext cx="700755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Which of the following organisms have been associated with the transmission of infections after body piercing?</a:t>
            </a:r>
          </a:p>
          <a:p>
            <a:r>
              <a:rPr lang="en-US" dirty="0"/>
              <a:t>1)</a:t>
            </a:r>
            <a:r>
              <a:rPr lang="en-US" dirty="0" err="1"/>
              <a:t>AtypicalMycobacterium</a:t>
            </a:r>
            <a:r>
              <a:rPr lang="en-US" dirty="0"/>
              <a:t> species</a:t>
            </a:r>
          </a:p>
          <a:p>
            <a:r>
              <a:rPr lang="en-US" dirty="0"/>
              <a:t>2)Staphylococcus species</a:t>
            </a:r>
          </a:p>
          <a:p>
            <a:r>
              <a:rPr lang="en-US" dirty="0"/>
              <a:t>3)Pseudomonas species</a:t>
            </a:r>
          </a:p>
          <a:p>
            <a:r>
              <a:rPr lang="en-US" dirty="0"/>
              <a:t>4)</a:t>
            </a:r>
            <a:r>
              <a:rPr lang="en-US" dirty="0" err="1"/>
              <a:t>Haemophilus</a:t>
            </a:r>
            <a:r>
              <a:rPr lang="en-US" dirty="0"/>
              <a:t> species</a:t>
            </a:r>
          </a:p>
          <a:p>
            <a:pPr fontAlgn="base"/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A. 1,2,3</a:t>
            </a:r>
          </a:p>
          <a:p>
            <a:pPr fontAlgn="base"/>
            <a:r>
              <a:rPr lang="en-US" dirty="0"/>
              <a:t>B.  2,3,4</a:t>
            </a:r>
          </a:p>
          <a:p>
            <a:pPr fontAlgn="base"/>
            <a:r>
              <a:rPr lang="en-US" dirty="0"/>
              <a:t>C. 1,3,4</a:t>
            </a:r>
          </a:p>
          <a:p>
            <a:pPr fontAlgn="base"/>
            <a:r>
              <a:rPr lang="en-US" dirty="0"/>
              <a:t>D. 1,2,4</a:t>
            </a:r>
          </a:p>
        </p:txBody>
      </p:sp>
    </p:spTree>
    <p:extLst>
      <p:ext uri="{BB962C8B-B14F-4D97-AF65-F5344CB8AC3E}">
        <p14:creationId xmlns:p14="http://schemas.microsoft.com/office/powerpoint/2010/main" val="2797795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6951" y="1948442"/>
            <a:ext cx="98191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pediatric patient has been diagnosed with </a:t>
            </a:r>
            <a:r>
              <a:rPr lang="en-US" dirty="0" err="1"/>
              <a:t>pediculosis</a:t>
            </a:r>
            <a:r>
              <a:rPr lang="en-US" dirty="0"/>
              <a:t>. What is the most appropriate follow-up to prevent it from spreading to other patients or healthcare professionals?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A. Place </a:t>
            </a:r>
            <a:r>
              <a:rPr lang="en-US" dirty="0"/>
              <a:t>the patient on contact precautions until 24 hours after </a:t>
            </a:r>
            <a:r>
              <a:rPr lang="en-US" dirty="0" smtClean="0"/>
              <a:t>appropriate treatment </a:t>
            </a:r>
            <a:r>
              <a:rPr lang="en-US" dirty="0"/>
              <a:t>has been initiated.</a:t>
            </a:r>
          </a:p>
          <a:p>
            <a:pPr fontAlgn="base"/>
            <a:r>
              <a:rPr lang="en-US" dirty="0" smtClean="0"/>
              <a:t>B. Require </a:t>
            </a:r>
            <a:r>
              <a:rPr lang="en-US" dirty="0"/>
              <a:t>all visitors and HCP who enter the room to wear disposable scrub cap </a:t>
            </a:r>
            <a:r>
              <a:rPr lang="en-US" dirty="0" smtClean="0"/>
              <a:t>for any </a:t>
            </a:r>
            <a:r>
              <a:rPr lang="en-US" dirty="0"/>
              <a:t>patient contact.</a:t>
            </a:r>
          </a:p>
          <a:p>
            <a:pPr fontAlgn="base"/>
            <a:r>
              <a:rPr lang="en-US" dirty="0" smtClean="0"/>
              <a:t>C. Use </a:t>
            </a:r>
            <a:r>
              <a:rPr lang="en-US" dirty="0"/>
              <a:t>an insecticidal spray in the room after the patient is discharged.</a:t>
            </a:r>
          </a:p>
          <a:p>
            <a:pPr fontAlgn="base"/>
            <a:r>
              <a:rPr lang="en-US" dirty="0" smtClean="0"/>
              <a:t>D. Prophylactically </a:t>
            </a:r>
            <a:r>
              <a:rPr lang="en-US" dirty="0"/>
              <a:t>treat all family members and anyone with close physical </a:t>
            </a:r>
            <a:r>
              <a:rPr lang="en-US" dirty="0" smtClean="0"/>
              <a:t>contact with </a:t>
            </a:r>
            <a:r>
              <a:rPr lang="en-US" dirty="0"/>
              <a:t>the patient. </a:t>
            </a:r>
          </a:p>
        </p:txBody>
      </p:sp>
    </p:spTree>
    <p:extLst>
      <p:ext uri="{BB962C8B-B14F-4D97-AF65-F5344CB8AC3E}">
        <p14:creationId xmlns:p14="http://schemas.microsoft.com/office/powerpoint/2010/main" val="3005954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9499" y="1905712"/>
            <a:ext cx="98618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pediatric patient has been diagnosed with </a:t>
            </a:r>
            <a:r>
              <a:rPr lang="en-US" dirty="0" err="1"/>
              <a:t>pediculosis</a:t>
            </a:r>
            <a:r>
              <a:rPr lang="en-US" dirty="0"/>
              <a:t>. What is the most appropriate follow-up to prevent it from spreading to other patients or healthcare professionals?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FFFF00"/>
                </a:solidFill>
              </a:rPr>
              <a:t>A. Place the patient on contact precautions until 24 hours after appropriate treatment has been initiated.</a:t>
            </a:r>
          </a:p>
          <a:p>
            <a:pPr fontAlgn="base"/>
            <a:r>
              <a:rPr lang="en-US" dirty="0"/>
              <a:t>B. Require all visitors and HCP who enter the room to wear disposable scrub cap for any patient contact.</a:t>
            </a:r>
          </a:p>
          <a:p>
            <a:pPr fontAlgn="base"/>
            <a:r>
              <a:rPr lang="en-US" dirty="0"/>
              <a:t>C. Use an insecticidal spray in the room after the patient is discharged.</a:t>
            </a:r>
          </a:p>
          <a:p>
            <a:pPr fontAlgn="base"/>
            <a:r>
              <a:rPr lang="en-US" dirty="0"/>
              <a:t>D. Prophylactically treat all family members and anyone with close physical contact with the patient. </a:t>
            </a:r>
          </a:p>
        </p:txBody>
      </p:sp>
    </p:spTree>
    <p:extLst>
      <p:ext uri="{BB962C8B-B14F-4D97-AF65-F5344CB8AC3E}">
        <p14:creationId xmlns:p14="http://schemas.microsoft.com/office/powerpoint/2010/main" val="3695652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5731" y="1811708"/>
            <a:ext cx="73579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safe temperature range for cold food storage is: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A. 41°F </a:t>
            </a:r>
            <a:r>
              <a:rPr lang="en-US" dirty="0"/>
              <a:t>/ 5°C or lower</a:t>
            </a:r>
          </a:p>
          <a:p>
            <a:pPr fontAlgn="base"/>
            <a:r>
              <a:rPr lang="en-US" dirty="0" smtClean="0"/>
              <a:t>B. 42°F </a:t>
            </a:r>
            <a:r>
              <a:rPr lang="en-US" dirty="0"/>
              <a:t>to 80°F / 5.6°C to 10°C</a:t>
            </a:r>
          </a:p>
          <a:p>
            <a:pPr fontAlgn="base"/>
            <a:r>
              <a:rPr lang="en-US" dirty="0" smtClean="0"/>
              <a:t>C. 50°f </a:t>
            </a:r>
            <a:r>
              <a:rPr lang="en-US" dirty="0"/>
              <a:t>to 55°F / 10°C to 12.8°C</a:t>
            </a:r>
          </a:p>
          <a:p>
            <a:pPr fontAlgn="base"/>
            <a:r>
              <a:rPr lang="en-US" dirty="0" smtClean="0"/>
              <a:t>D. Less </a:t>
            </a:r>
            <a:r>
              <a:rPr lang="en-US" dirty="0"/>
              <a:t>than 60°F / 15.6°C</a:t>
            </a:r>
          </a:p>
        </p:txBody>
      </p:sp>
    </p:spTree>
    <p:extLst>
      <p:ext uri="{BB962C8B-B14F-4D97-AF65-F5344CB8AC3E}">
        <p14:creationId xmlns:p14="http://schemas.microsoft.com/office/powerpoint/2010/main" val="1518084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6089" y="2076628"/>
            <a:ext cx="64264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safe temperature range for cold food storage is: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FFFF00"/>
                </a:solidFill>
              </a:rPr>
              <a:t>A. 41°F / 5°C or lower</a:t>
            </a:r>
          </a:p>
          <a:p>
            <a:pPr fontAlgn="base"/>
            <a:r>
              <a:rPr lang="en-US" dirty="0"/>
              <a:t>B. 42°F to 80°F / 5.6°C to 10°C</a:t>
            </a:r>
          </a:p>
          <a:p>
            <a:pPr fontAlgn="base"/>
            <a:r>
              <a:rPr lang="en-US" dirty="0"/>
              <a:t>C. 50°f to 55°F / 10°C to 12.8°C</a:t>
            </a:r>
          </a:p>
          <a:p>
            <a:pPr fontAlgn="base"/>
            <a:r>
              <a:rPr lang="en-US" dirty="0"/>
              <a:t>D. Less than 60°F / 15.6°C</a:t>
            </a:r>
          </a:p>
        </p:txBody>
      </p:sp>
    </p:spTree>
    <p:extLst>
      <p:ext uri="{BB962C8B-B14F-4D97-AF65-F5344CB8AC3E}">
        <p14:creationId xmlns:p14="http://schemas.microsoft.com/office/powerpoint/2010/main" val="1159581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7148" y="1580972"/>
            <a:ext cx="88448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of the following patient care units would be the best choice for conducting surveillance on wound infections with drug-resistant Gram-negative rod bacteria to prevent outbreaks?</a:t>
            </a:r>
          </a:p>
          <a:p>
            <a:pPr fontAlgn="base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The burn unit</a:t>
            </a:r>
          </a:p>
          <a:p>
            <a:pPr fontAlgn="base"/>
            <a:r>
              <a:rPr lang="en-US" dirty="0" smtClean="0"/>
              <a:t>B.  The orthopedic medical/surgical unit</a:t>
            </a:r>
          </a:p>
          <a:p>
            <a:pPr fontAlgn="base"/>
            <a:r>
              <a:rPr lang="en-US" dirty="0" smtClean="0"/>
              <a:t>C. The CICU </a:t>
            </a:r>
          </a:p>
          <a:p>
            <a:pPr fontAlgn="base"/>
            <a:r>
              <a:rPr lang="en-US" dirty="0" smtClean="0"/>
              <a:t>D. The general medical/surgical 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55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3899" y="2563739"/>
            <a:ext cx="7571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False - the presence of microbes in a clinical specimen does not always indicate the presence of infection</a:t>
            </a:r>
          </a:p>
          <a:p>
            <a:r>
              <a:rPr lang="en-US"/>
              <a:t/>
            </a:r>
            <a:br>
              <a:rPr lang="en-US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746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2067" y="2290273"/>
            <a:ext cx="80672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Which of the following patient care units would be the best choice for conducting surveillance on wound infections with drug-resistant Gram-negative rod bacteria to prevent outbreaks?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FFFF00"/>
                </a:solidFill>
              </a:rPr>
              <a:t>A. The burn unit</a:t>
            </a:r>
          </a:p>
          <a:p>
            <a:pPr fontAlgn="base"/>
            <a:r>
              <a:rPr lang="en-US" dirty="0"/>
              <a:t>B.  The orthopedic medical/surgical unit</a:t>
            </a:r>
          </a:p>
          <a:p>
            <a:pPr fontAlgn="base"/>
            <a:r>
              <a:rPr lang="en-US" dirty="0"/>
              <a:t>C. The CICU </a:t>
            </a:r>
          </a:p>
          <a:p>
            <a:pPr fontAlgn="base"/>
            <a:r>
              <a:rPr lang="en-US" dirty="0"/>
              <a:t>D. The general medical/surgical unit</a:t>
            </a:r>
          </a:p>
        </p:txBody>
      </p:sp>
    </p:spTree>
    <p:extLst>
      <p:ext uri="{BB962C8B-B14F-4D97-AF65-F5344CB8AC3E}">
        <p14:creationId xmlns:p14="http://schemas.microsoft.com/office/powerpoint/2010/main" val="387422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6591" y="1914258"/>
            <a:ext cx="92978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Comprehensive management of the immunocompromised host entails all of the following elements except: 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A. Recognition </a:t>
            </a:r>
            <a:r>
              <a:rPr lang="en-US" dirty="0"/>
              <a:t>of the categories of host defects that are associated with impaired </a:t>
            </a:r>
            <a:r>
              <a:rPr lang="en-US" dirty="0" smtClean="0"/>
              <a:t>	resistance</a:t>
            </a:r>
            <a:r>
              <a:rPr lang="en-US" dirty="0"/>
              <a:t> </a:t>
            </a:r>
          </a:p>
          <a:p>
            <a:pPr fontAlgn="base"/>
            <a:r>
              <a:rPr lang="en-US" dirty="0" smtClean="0"/>
              <a:t>B. Knowledge </a:t>
            </a:r>
            <a:r>
              <a:rPr lang="en-US" dirty="0"/>
              <a:t>of the type of infection to anticipate in each category of immune </a:t>
            </a:r>
            <a:r>
              <a:rPr lang="en-US" dirty="0" smtClean="0"/>
              <a:t>	compromise</a:t>
            </a:r>
            <a:r>
              <a:rPr lang="en-US" dirty="0"/>
              <a:t> </a:t>
            </a:r>
          </a:p>
          <a:p>
            <a:pPr fontAlgn="base"/>
            <a:r>
              <a:rPr lang="en-US" dirty="0" smtClean="0"/>
              <a:t>C. An </a:t>
            </a:r>
            <a:r>
              <a:rPr lang="en-US" dirty="0"/>
              <a:t>understanding of the minimal array of modalities for prevention of infection</a:t>
            </a:r>
          </a:p>
          <a:p>
            <a:pPr fontAlgn="base"/>
            <a:r>
              <a:rPr lang="en-US" dirty="0" smtClean="0"/>
              <a:t>D. The </a:t>
            </a:r>
            <a:r>
              <a:rPr lang="en-US" dirty="0"/>
              <a:t>most common portals of entry for opportunistic organisms</a:t>
            </a:r>
          </a:p>
          <a:p>
            <a:pPr fontAlgn="base"/>
            <a:r>
              <a:rPr lang="en-US" dirty="0" smtClean="0"/>
              <a:t>E.  The </a:t>
            </a:r>
            <a:r>
              <a:rPr lang="en-US" dirty="0"/>
              <a:t>fact that clinical manifestations of illness may be different in the </a:t>
            </a:r>
            <a:r>
              <a:rPr lang="en-US" dirty="0" smtClean="0"/>
              <a:t>	immunocompromised </a:t>
            </a:r>
            <a:r>
              <a:rPr lang="en-US" dirty="0"/>
              <a:t>host</a:t>
            </a:r>
          </a:p>
          <a:p>
            <a:pPr fontAlgn="base"/>
            <a:r>
              <a:rPr lang="en-US" dirty="0" smtClean="0"/>
              <a:t>F.  An </a:t>
            </a:r>
            <a:r>
              <a:rPr lang="en-US" dirty="0"/>
              <a:t>understanding of the broad array of modalities for prevention of infection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589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7308" y="1427148"/>
            <a:ext cx="93063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Comprehensive management of the immunocompromised host entails all of the following elements except: 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/>
              <a:t>A. Recognition of the categories of host defects that are associated with impaired 	</a:t>
            </a:r>
            <a:r>
              <a:rPr lang="en-US" dirty="0" smtClean="0"/>
              <a:t>resistance.</a:t>
            </a:r>
            <a:r>
              <a:rPr lang="en-US" dirty="0"/>
              <a:t> </a:t>
            </a:r>
          </a:p>
          <a:p>
            <a:pPr fontAlgn="base"/>
            <a:r>
              <a:rPr lang="en-US" dirty="0"/>
              <a:t>B. Knowledge of the type of infection to anticipate in each category of immune 	</a:t>
            </a:r>
            <a:r>
              <a:rPr lang="en-US" dirty="0" smtClean="0"/>
              <a:t>compromise.</a:t>
            </a:r>
            <a:r>
              <a:rPr lang="en-US" dirty="0"/>
              <a:t> </a:t>
            </a:r>
          </a:p>
          <a:p>
            <a:pPr fontAlgn="base"/>
            <a:r>
              <a:rPr lang="en-US" dirty="0">
                <a:solidFill>
                  <a:srgbClr val="FFFF00"/>
                </a:solidFill>
              </a:rPr>
              <a:t>C. An understanding of the minimal array of modalities for prevention of </a:t>
            </a:r>
            <a:r>
              <a:rPr lang="en-US" dirty="0" smtClean="0">
                <a:solidFill>
                  <a:srgbClr val="FFFF00"/>
                </a:solidFill>
              </a:rPr>
              <a:t>infection.</a:t>
            </a:r>
            <a:endParaRPr lang="en-US" dirty="0">
              <a:solidFill>
                <a:srgbClr val="FFFF00"/>
              </a:solidFill>
            </a:endParaRPr>
          </a:p>
          <a:p>
            <a:pPr fontAlgn="base"/>
            <a:r>
              <a:rPr lang="en-US" dirty="0"/>
              <a:t>D. The most common portals of entry for opportunistic </a:t>
            </a:r>
            <a:r>
              <a:rPr lang="en-US" dirty="0" smtClean="0"/>
              <a:t>organisms.</a:t>
            </a:r>
            <a:endParaRPr lang="en-US" dirty="0"/>
          </a:p>
          <a:p>
            <a:pPr fontAlgn="base"/>
            <a:r>
              <a:rPr lang="en-US" dirty="0"/>
              <a:t>E.  The fact that clinical manifestations of illness may be different in the 	immunocompromised </a:t>
            </a:r>
            <a:r>
              <a:rPr lang="en-US" dirty="0" smtClean="0"/>
              <a:t>host.</a:t>
            </a:r>
            <a:endParaRPr lang="en-US" dirty="0"/>
          </a:p>
          <a:p>
            <a:pPr fontAlgn="base"/>
            <a:r>
              <a:rPr lang="en-US" dirty="0"/>
              <a:t>F.  An understanding of the broad array of modalities for prevention of </a:t>
            </a:r>
            <a:r>
              <a:rPr lang="en-US" dirty="0" smtClean="0"/>
              <a:t>infection.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14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4957" y="1179320"/>
            <a:ext cx="968238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Patients with defects in multiple arms of immunity include which of the following:</a:t>
            </a:r>
          </a:p>
          <a:p>
            <a:pPr fontAlgn="base"/>
            <a:r>
              <a:rPr lang="en-US" dirty="0" smtClean="0"/>
              <a:t>1. Aging</a:t>
            </a:r>
            <a:endParaRPr lang="en-US" dirty="0"/>
          </a:p>
          <a:p>
            <a:pPr fontAlgn="base"/>
            <a:r>
              <a:rPr lang="en-US" dirty="0" smtClean="0"/>
              <a:t>2. Malnutrition</a:t>
            </a:r>
            <a:endParaRPr lang="en-US" dirty="0"/>
          </a:p>
          <a:p>
            <a:pPr fontAlgn="base"/>
            <a:r>
              <a:rPr lang="en-US" dirty="0" smtClean="0"/>
              <a:t>3. Obesity</a:t>
            </a:r>
            <a:endParaRPr lang="en-US" dirty="0"/>
          </a:p>
          <a:p>
            <a:pPr fontAlgn="base"/>
            <a:r>
              <a:rPr lang="en-US" dirty="0" smtClean="0"/>
              <a:t>4. Splenectomy</a:t>
            </a:r>
            <a:endParaRPr lang="en-US" dirty="0"/>
          </a:p>
          <a:p>
            <a:pPr fontAlgn="base"/>
            <a:r>
              <a:rPr lang="en-US" dirty="0" smtClean="0"/>
              <a:t>5. Organ </a:t>
            </a:r>
            <a:r>
              <a:rPr lang="en-US" dirty="0"/>
              <a:t>failure</a:t>
            </a:r>
          </a:p>
          <a:p>
            <a:pPr fontAlgn="base"/>
            <a:r>
              <a:rPr lang="en-US" dirty="0" smtClean="0"/>
              <a:t>6. Spinal </a:t>
            </a:r>
            <a:r>
              <a:rPr lang="en-US" dirty="0"/>
              <a:t>cord injury</a:t>
            </a:r>
          </a:p>
          <a:p>
            <a:pPr fontAlgn="base"/>
            <a:r>
              <a:rPr lang="en-US" dirty="0" smtClean="0"/>
              <a:t>7. Chemotherapy </a:t>
            </a:r>
            <a:r>
              <a:rPr lang="en-US" dirty="0"/>
              <a:t>and high-dose corticosteroid administration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A. 1,3,5,7</a:t>
            </a:r>
            <a:endParaRPr lang="en-US" dirty="0"/>
          </a:p>
          <a:p>
            <a:pPr fontAlgn="base"/>
            <a:r>
              <a:rPr lang="en-US" dirty="0" smtClean="0"/>
              <a:t>B.  2,4,6</a:t>
            </a:r>
            <a:endParaRPr lang="en-US" dirty="0"/>
          </a:p>
          <a:p>
            <a:pPr fontAlgn="base"/>
            <a:r>
              <a:rPr lang="en-US" dirty="0" smtClean="0"/>
              <a:t>C. 1,2,3,4,5,6,7</a:t>
            </a:r>
            <a:endParaRPr lang="en-US" dirty="0"/>
          </a:p>
          <a:p>
            <a:pPr fontAlgn="base"/>
            <a:r>
              <a:rPr lang="en-US" dirty="0" smtClean="0"/>
              <a:t>D. 1,2,4,6,7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87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312" y="1384419"/>
            <a:ext cx="1040877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Patients with defects in multiple arms of immunity include which of the following:</a:t>
            </a:r>
          </a:p>
          <a:p>
            <a:pPr fontAlgn="base"/>
            <a:r>
              <a:rPr lang="en-US" dirty="0"/>
              <a:t>1. Aging</a:t>
            </a:r>
          </a:p>
          <a:p>
            <a:pPr fontAlgn="base"/>
            <a:r>
              <a:rPr lang="en-US" dirty="0"/>
              <a:t>2. Malnutrition</a:t>
            </a:r>
          </a:p>
          <a:p>
            <a:pPr fontAlgn="base"/>
            <a:r>
              <a:rPr lang="en-US" dirty="0"/>
              <a:t>3. Obesity</a:t>
            </a:r>
          </a:p>
          <a:p>
            <a:pPr fontAlgn="base"/>
            <a:r>
              <a:rPr lang="en-US" dirty="0"/>
              <a:t>4. Splenectomy</a:t>
            </a:r>
          </a:p>
          <a:p>
            <a:pPr fontAlgn="base"/>
            <a:r>
              <a:rPr lang="en-US" dirty="0"/>
              <a:t>5. Organ failure</a:t>
            </a:r>
          </a:p>
          <a:p>
            <a:pPr fontAlgn="base"/>
            <a:r>
              <a:rPr lang="en-US" dirty="0"/>
              <a:t>6. Spinal cord injury</a:t>
            </a:r>
          </a:p>
          <a:p>
            <a:pPr fontAlgn="base"/>
            <a:r>
              <a:rPr lang="en-US" dirty="0"/>
              <a:t>7. Chemotherapy and high-dose corticosteroid administration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/>
              <a:t>A. 1,3,5,7</a:t>
            </a:r>
          </a:p>
          <a:p>
            <a:pPr fontAlgn="base"/>
            <a:r>
              <a:rPr lang="en-US" dirty="0"/>
              <a:t>B.  2,4,6</a:t>
            </a:r>
          </a:p>
          <a:p>
            <a:pPr fontAlgn="base"/>
            <a:r>
              <a:rPr lang="en-US" dirty="0">
                <a:solidFill>
                  <a:srgbClr val="FFFF00"/>
                </a:solidFill>
              </a:rPr>
              <a:t>C. 1,2,3,4,5,6,7</a:t>
            </a:r>
          </a:p>
          <a:p>
            <a:pPr fontAlgn="base"/>
            <a:r>
              <a:rPr lang="en-US" dirty="0"/>
              <a:t>D. 1,2,4,6,7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8036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12606" y="2384276"/>
            <a:ext cx="84176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immunocompromised individual only pathogens that are able to cause disease are called "true pathogens" and include, for example, such "classic" organisms as influenza, Salmonella </a:t>
            </a:r>
            <a:r>
              <a:rPr lang="en-US" dirty="0" err="1"/>
              <a:t>typhi</a:t>
            </a:r>
            <a:r>
              <a:rPr lang="en-US" dirty="0"/>
              <a:t>, Yersinia </a:t>
            </a:r>
            <a:r>
              <a:rPr lang="en-US" dirty="0" err="1"/>
              <a:t>pestis</a:t>
            </a:r>
            <a:r>
              <a:rPr lang="en-US" dirty="0"/>
              <a:t>, Bacillus </a:t>
            </a:r>
            <a:r>
              <a:rPr lang="en-US" dirty="0" err="1"/>
              <a:t>anthracis,and</a:t>
            </a:r>
            <a:r>
              <a:rPr lang="en-US" dirty="0"/>
              <a:t> </a:t>
            </a:r>
            <a:r>
              <a:rPr lang="en-US" dirty="0" err="1"/>
              <a:t>Corynebacterium</a:t>
            </a:r>
            <a:r>
              <a:rPr lang="en-US" dirty="0"/>
              <a:t> </a:t>
            </a:r>
            <a:r>
              <a:rPr lang="en-US" dirty="0" err="1"/>
              <a:t>diphtheriae</a:t>
            </a:r>
            <a:r>
              <a:rPr lang="en-US" dirty="0"/>
              <a:t>. Certain exotic diseases, such as the hemorrhagic fever viruses, fall into this category as well.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						True </a:t>
            </a:r>
            <a:r>
              <a:rPr lang="en-US" dirty="0"/>
              <a:t>or False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7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712" y="1162228"/>
            <a:ext cx="81868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immunocompromised individual only pathogens that are able to cause disease are called "true pathogens" and include, for example, such "classic" organisms as influenza, Salmonella </a:t>
            </a:r>
            <a:r>
              <a:rPr lang="en-US" dirty="0" err="1"/>
              <a:t>typhi</a:t>
            </a:r>
            <a:r>
              <a:rPr lang="en-US" dirty="0"/>
              <a:t>, Yersinia </a:t>
            </a:r>
            <a:r>
              <a:rPr lang="en-US" dirty="0" err="1"/>
              <a:t>pestis</a:t>
            </a:r>
            <a:r>
              <a:rPr lang="en-US" dirty="0"/>
              <a:t>, Bacillus </a:t>
            </a:r>
            <a:r>
              <a:rPr lang="en-US" dirty="0" err="1"/>
              <a:t>anthracis,and</a:t>
            </a:r>
            <a:r>
              <a:rPr lang="en-US" dirty="0"/>
              <a:t> </a:t>
            </a:r>
            <a:r>
              <a:rPr lang="en-US" dirty="0" err="1"/>
              <a:t>Corynebacterium</a:t>
            </a:r>
            <a:r>
              <a:rPr lang="en-US" dirty="0"/>
              <a:t> </a:t>
            </a:r>
            <a:r>
              <a:rPr lang="en-US" dirty="0" err="1"/>
              <a:t>diphtheriae</a:t>
            </a:r>
            <a:r>
              <a:rPr lang="en-US" dirty="0"/>
              <a:t>. Certain exotic diseases, such as the hemorrhagic fever viruses, fall into this category as well.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							True or </a:t>
            </a:r>
            <a:r>
              <a:rPr lang="en-US" dirty="0">
                <a:solidFill>
                  <a:srgbClr val="FFFF00"/>
                </a:solidFill>
              </a:rPr>
              <a:t>False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41690" y="3965249"/>
            <a:ext cx="89987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</a:t>
            </a:r>
            <a:r>
              <a:rPr lang="en-US" dirty="0">
                <a:solidFill>
                  <a:srgbClr val="FFFF00"/>
                </a:solidFill>
              </a:rPr>
              <a:t>immune-intact individual, only a relative handful of pathogens are able to cause disease. </a:t>
            </a:r>
            <a:r>
              <a:rPr lang="en-US" dirty="0"/>
              <a:t>These have been called "true pathogens" and include, for example, such "classic" organisms as influenza, </a:t>
            </a:r>
            <a:r>
              <a:rPr lang="en-US" i="1" dirty="0"/>
              <a:t>Salmonella </a:t>
            </a:r>
            <a:r>
              <a:rPr lang="en-US" i="1" dirty="0" err="1"/>
              <a:t>typhi</a:t>
            </a:r>
            <a:r>
              <a:rPr lang="en-US" i="1" dirty="0"/>
              <a:t>, Yersinia </a:t>
            </a:r>
            <a:r>
              <a:rPr lang="en-US" i="1" dirty="0" err="1"/>
              <a:t>pestis</a:t>
            </a:r>
            <a:r>
              <a:rPr lang="en-US" i="1" dirty="0"/>
              <a:t>, Bacillus </a:t>
            </a:r>
            <a:r>
              <a:rPr lang="en-US" i="1" dirty="0" err="1"/>
              <a:t>anthracis,</a:t>
            </a:r>
            <a:r>
              <a:rPr lang="en-US" dirty="0" err="1"/>
              <a:t>and</a:t>
            </a:r>
            <a:r>
              <a:rPr lang="en-US" dirty="0"/>
              <a:t> </a:t>
            </a:r>
            <a:r>
              <a:rPr lang="en-US" i="1" dirty="0" err="1"/>
              <a:t>Corynebacterium</a:t>
            </a:r>
            <a:r>
              <a:rPr lang="en-US" i="1" dirty="0"/>
              <a:t> </a:t>
            </a:r>
            <a:r>
              <a:rPr lang="en-US" i="1" dirty="0" err="1"/>
              <a:t>diphtheriae</a:t>
            </a:r>
            <a:r>
              <a:rPr lang="en-US" dirty="0"/>
              <a:t>. Certain exotic diseases, such as the hemorrhagic fever viruses, fall into this category as well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6535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8082" y="1871529"/>
            <a:ext cx="822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Which of the following organisms is not found in the U.S.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A.  </a:t>
            </a:r>
            <a:r>
              <a:rPr lang="en-US" i="1" dirty="0" smtClean="0"/>
              <a:t>M</a:t>
            </a:r>
            <a:r>
              <a:rPr lang="en-US" i="1" dirty="0"/>
              <a:t>. tuberculosis</a:t>
            </a:r>
            <a:endParaRPr lang="en-US" dirty="0"/>
          </a:p>
          <a:p>
            <a:pPr fontAlgn="base"/>
            <a:r>
              <a:rPr lang="en-US" i="1" dirty="0" smtClean="0"/>
              <a:t>B.  M</a:t>
            </a:r>
            <a:r>
              <a:rPr lang="en-US" i="1" dirty="0"/>
              <a:t>. </a:t>
            </a:r>
            <a:r>
              <a:rPr lang="en-US" i="1" dirty="0" err="1"/>
              <a:t>avium</a:t>
            </a:r>
            <a:r>
              <a:rPr lang="en-US" i="1" dirty="0"/>
              <a:t> complex</a:t>
            </a:r>
          </a:p>
          <a:p>
            <a:pPr fontAlgn="base"/>
            <a:r>
              <a:rPr lang="en-US" i="1" dirty="0" smtClean="0"/>
              <a:t>C. Pseudomonas </a:t>
            </a:r>
            <a:r>
              <a:rPr lang="en-US" i="1" dirty="0" err="1"/>
              <a:t>pseudomallei</a:t>
            </a:r>
            <a:endParaRPr lang="en-US" i="1" dirty="0"/>
          </a:p>
          <a:p>
            <a:pPr fontAlgn="base"/>
            <a:r>
              <a:rPr lang="en-US" i="1" dirty="0" smtClean="0"/>
              <a:t>D. JC </a:t>
            </a:r>
            <a:r>
              <a:rPr lang="en-US" i="1" dirty="0" err="1"/>
              <a:t>papovavirus</a:t>
            </a:r>
            <a:endParaRPr lang="en-US" i="1" dirty="0"/>
          </a:p>
          <a:p>
            <a:pPr fontAlgn="base"/>
            <a:r>
              <a:rPr lang="en-US" i="1" dirty="0" smtClean="0"/>
              <a:t>E.  </a:t>
            </a:r>
            <a:r>
              <a:rPr lang="en-US" i="1" dirty="0" err="1" smtClean="0"/>
              <a:t>Blastomyces</a:t>
            </a:r>
            <a:r>
              <a:rPr lang="en-US" i="1" dirty="0" smtClean="0"/>
              <a:t> </a:t>
            </a:r>
            <a:r>
              <a:rPr lang="en-US" i="1" dirty="0" err="1"/>
              <a:t>dermatitidis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31288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9894" y="2179178"/>
            <a:ext cx="80843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Which of the following organisms is not found in the U.S.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/>
              <a:t>A.  </a:t>
            </a:r>
            <a:r>
              <a:rPr lang="en-US" i="1" dirty="0"/>
              <a:t>M. tuberculosis</a:t>
            </a:r>
            <a:endParaRPr lang="en-US" dirty="0"/>
          </a:p>
          <a:p>
            <a:pPr fontAlgn="base"/>
            <a:r>
              <a:rPr lang="en-US" i="1" dirty="0"/>
              <a:t>B.  M. </a:t>
            </a:r>
            <a:r>
              <a:rPr lang="en-US" i="1" dirty="0" err="1"/>
              <a:t>avium</a:t>
            </a:r>
            <a:r>
              <a:rPr lang="en-US" i="1" dirty="0"/>
              <a:t> complex</a:t>
            </a:r>
          </a:p>
          <a:p>
            <a:pPr fontAlgn="base"/>
            <a:r>
              <a:rPr lang="en-US" i="1" dirty="0">
                <a:solidFill>
                  <a:srgbClr val="FFFF00"/>
                </a:solidFill>
              </a:rPr>
              <a:t>C. Pseudomonas </a:t>
            </a:r>
            <a:r>
              <a:rPr lang="en-US" i="1" dirty="0" err="1">
                <a:solidFill>
                  <a:srgbClr val="FFFF00"/>
                </a:solidFill>
              </a:rPr>
              <a:t>pseudomallei</a:t>
            </a:r>
            <a:endParaRPr lang="en-US" i="1" dirty="0">
              <a:solidFill>
                <a:srgbClr val="FFFF00"/>
              </a:solidFill>
            </a:endParaRPr>
          </a:p>
          <a:p>
            <a:pPr fontAlgn="base"/>
            <a:r>
              <a:rPr lang="en-US" i="1" dirty="0"/>
              <a:t>D. JC </a:t>
            </a:r>
            <a:r>
              <a:rPr lang="en-US" i="1" dirty="0" err="1"/>
              <a:t>papovavirus</a:t>
            </a:r>
            <a:endParaRPr lang="en-US" i="1" dirty="0"/>
          </a:p>
          <a:p>
            <a:pPr fontAlgn="base"/>
            <a:r>
              <a:rPr lang="en-US" i="1" dirty="0"/>
              <a:t>E.  </a:t>
            </a:r>
            <a:r>
              <a:rPr lang="en-US" i="1" dirty="0" err="1"/>
              <a:t>Blastomyces</a:t>
            </a:r>
            <a:r>
              <a:rPr lang="en-US" i="1" dirty="0"/>
              <a:t> </a:t>
            </a:r>
            <a:r>
              <a:rPr lang="en-US" i="1" dirty="0" err="1"/>
              <a:t>dermatitidis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57724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7346" y="2418460"/>
            <a:ext cx="81954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polymerase chain reaction (PCR) was the first test developed using a nucleic acid amplification method and is the most widely used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dirty="0" smtClean="0"/>
              <a:t>True or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2983" y="2136448"/>
            <a:ext cx="73921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Prokaryotic cell structure is microscopically characterized by:</a:t>
            </a:r>
          </a:p>
          <a:p>
            <a:endParaRPr lang="en-US" dirty="0" smtClean="0"/>
          </a:p>
          <a:p>
            <a:r>
              <a:rPr lang="en-US" dirty="0" smtClean="0"/>
              <a:t>A. Small </a:t>
            </a:r>
            <a:r>
              <a:rPr lang="en-US" dirty="0"/>
              <a:t>size: ranging in size from about 20–300 nanometers</a:t>
            </a:r>
          </a:p>
          <a:p>
            <a:r>
              <a:rPr lang="en-US" dirty="0" smtClean="0"/>
              <a:t>B. Lack </a:t>
            </a:r>
            <a:r>
              <a:rPr lang="en-US" dirty="0"/>
              <a:t>of a visible nucleus</a:t>
            </a:r>
          </a:p>
          <a:p>
            <a:r>
              <a:rPr lang="en-US" dirty="0" smtClean="0"/>
              <a:t>C.</a:t>
            </a:r>
            <a:r>
              <a:rPr lang="en-US" dirty="0"/>
              <a:t> Prokaryotic cells are larger than eukaryotic </a:t>
            </a:r>
            <a:r>
              <a:rPr lang="en-US" dirty="0" smtClean="0"/>
              <a:t>cells </a:t>
            </a:r>
            <a:r>
              <a:rPr lang="en-US" dirty="0"/>
              <a:t> </a:t>
            </a:r>
          </a:p>
          <a:p>
            <a:r>
              <a:rPr lang="en-US" dirty="0" smtClean="0"/>
              <a:t>D. </a:t>
            </a:r>
            <a:r>
              <a:rPr lang="en-US" dirty="0"/>
              <a:t>They do not have a cell wall but they have a capsule of </a:t>
            </a:r>
            <a:r>
              <a:rPr lang="en-US" dirty="0" smtClean="0"/>
              <a:t>slime 	layer </a:t>
            </a:r>
            <a:r>
              <a:rPr lang="en-US" dirty="0"/>
              <a:t>made of polysaccharide.   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615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5316" y="2085174"/>
            <a:ext cx="93320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polymerase chain reaction (PCR) was the first test developed using a nucleic acid amplification method and is the most widely used.</a:t>
            </a:r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>
                <a:solidFill>
                  <a:srgbClr val="FFFF00"/>
                </a:solidFill>
              </a:rPr>
              <a:t>True</a:t>
            </a:r>
            <a:r>
              <a:rPr lang="en-US" dirty="0"/>
              <a:t> or False</a:t>
            </a:r>
          </a:p>
        </p:txBody>
      </p:sp>
    </p:spTree>
    <p:extLst>
      <p:ext uri="{BB962C8B-B14F-4D97-AF65-F5344CB8AC3E}">
        <p14:creationId xmlns:p14="http://schemas.microsoft.com/office/powerpoint/2010/main" val="3178380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03164" y="1965135"/>
            <a:ext cx="78450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Prokaryotic </a:t>
            </a:r>
            <a:r>
              <a:rPr lang="en-US" dirty="0"/>
              <a:t>cell structure is microscopically characterized by:</a:t>
            </a:r>
          </a:p>
          <a:p>
            <a:endParaRPr lang="en-US" dirty="0" smtClean="0"/>
          </a:p>
          <a:p>
            <a:r>
              <a:rPr lang="en-US" dirty="0" smtClean="0"/>
              <a:t>A. Small </a:t>
            </a:r>
            <a:r>
              <a:rPr lang="en-US" dirty="0"/>
              <a:t>size: ranging in size from about </a:t>
            </a:r>
            <a:r>
              <a:rPr lang="en-US" dirty="0" smtClean="0"/>
              <a:t>20–300 nanometers</a:t>
            </a:r>
            <a:endParaRPr lang="en-US" dirty="0"/>
          </a:p>
          <a:p>
            <a:r>
              <a:rPr lang="en-US" dirty="0" smtClean="0">
                <a:solidFill>
                  <a:srgbClr val="FFFF00"/>
                </a:solidFill>
              </a:rPr>
              <a:t>B. Lack </a:t>
            </a:r>
            <a:r>
              <a:rPr lang="en-US" dirty="0">
                <a:solidFill>
                  <a:srgbClr val="FFFF00"/>
                </a:solidFill>
              </a:rPr>
              <a:t>of a visible </a:t>
            </a:r>
            <a:r>
              <a:rPr lang="en-US" dirty="0" smtClean="0">
                <a:solidFill>
                  <a:srgbClr val="FFFF00"/>
                </a:solidFill>
              </a:rPr>
              <a:t>nucleus</a:t>
            </a:r>
            <a:endParaRPr lang="en-US" dirty="0"/>
          </a:p>
          <a:p>
            <a:r>
              <a:rPr lang="en-US" dirty="0" smtClean="0"/>
              <a:t>C. </a:t>
            </a:r>
            <a:r>
              <a:rPr lang="en-US" dirty="0"/>
              <a:t>Prokaryotic cells are </a:t>
            </a:r>
            <a:r>
              <a:rPr lang="en-US" dirty="0" smtClean="0"/>
              <a:t>larger than eukaryotic </a:t>
            </a:r>
            <a:r>
              <a:rPr lang="en-US" dirty="0"/>
              <a:t>cells</a:t>
            </a:r>
            <a:endParaRPr lang="en-US" dirty="0" smtClean="0"/>
          </a:p>
          <a:p>
            <a:r>
              <a:rPr lang="en-US" dirty="0" smtClean="0"/>
              <a:t>D. They do not have a cell wall but they have a capsule of slime 	layer made of polysaccharide.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96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77382" y="3033757"/>
            <a:ext cx="794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How are bacteria named? Binomial or specie </a:t>
            </a:r>
            <a:r>
              <a:rPr lang="en-US" dirty="0" smtClean="0"/>
              <a:t>name?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025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6807" y="2965391"/>
            <a:ext cx="84176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term is genus name, 2</a:t>
            </a:r>
            <a:r>
              <a:rPr lang="en-US" baseline="30000"/>
              <a:t>nd</a:t>
            </a:r>
            <a:r>
              <a:rPr lang="en-US"/>
              <a:t> term is epithet name (genus name can be used alone, epithet name cannot)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512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2105" y="1461331"/>
            <a:ext cx="64777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do Plasmids do? </a:t>
            </a:r>
            <a:endParaRPr lang="en-US" dirty="0" smtClean="0"/>
          </a:p>
          <a:p>
            <a:r>
              <a:rPr lang="en-US" dirty="0" smtClean="0"/>
              <a:t>1 </a:t>
            </a:r>
            <a:r>
              <a:rPr lang="en-US" dirty="0"/>
              <a:t>– carry genes for antibiotic </a:t>
            </a:r>
            <a:r>
              <a:rPr lang="en-US" dirty="0" smtClean="0"/>
              <a:t>resistance</a:t>
            </a:r>
          </a:p>
          <a:p>
            <a:r>
              <a:rPr lang="en-US" dirty="0" smtClean="0"/>
              <a:t>2 </a:t>
            </a:r>
            <a:r>
              <a:rPr lang="en-US" dirty="0"/>
              <a:t>– produce </a:t>
            </a:r>
            <a:r>
              <a:rPr lang="en-US" dirty="0" smtClean="0"/>
              <a:t>toxins</a:t>
            </a:r>
          </a:p>
          <a:p>
            <a:r>
              <a:rPr lang="en-US" dirty="0" smtClean="0"/>
              <a:t>3 </a:t>
            </a:r>
            <a:r>
              <a:rPr lang="en-US" dirty="0"/>
              <a:t>– function as a site of protein </a:t>
            </a:r>
            <a:r>
              <a:rPr lang="en-US" dirty="0" smtClean="0"/>
              <a:t>synthesis</a:t>
            </a:r>
          </a:p>
          <a:p>
            <a:r>
              <a:rPr lang="en-US" dirty="0" smtClean="0"/>
              <a:t>4 </a:t>
            </a:r>
            <a:r>
              <a:rPr lang="en-US" dirty="0"/>
              <a:t>– Synthesis of enzymes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A. 1</a:t>
            </a:r>
            <a:r>
              <a:rPr lang="en-US" dirty="0"/>
              <a:t>, 2, 4</a:t>
            </a:r>
          </a:p>
          <a:p>
            <a:r>
              <a:rPr lang="en-US" dirty="0"/>
              <a:t> </a:t>
            </a:r>
            <a:r>
              <a:rPr lang="en-US" dirty="0" smtClean="0"/>
              <a:t> B.  2</a:t>
            </a:r>
            <a:r>
              <a:rPr lang="en-US" dirty="0"/>
              <a:t>, 3, 4</a:t>
            </a:r>
          </a:p>
          <a:p>
            <a:r>
              <a:rPr lang="en-US" dirty="0" smtClean="0"/>
              <a:t>  C. 1</a:t>
            </a:r>
            <a:r>
              <a:rPr lang="en-US" dirty="0"/>
              <a:t>, 3, 4</a:t>
            </a:r>
          </a:p>
          <a:p>
            <a:r>
              <a:rPr lang="en-US" dirty="0" smtClean="0"/>
              <a:t>  D.  1</a:t>
            </a:r>
            <a:r>
              <a:rPr lang="en-US" dirty="0"/>
              <a:t>, 2, 3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729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2804" y="2136449"/>
            <a:ext cx="87594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do Plasmids do? </a:t>
            </a:r>
          </a:p>
          <a:p>
            <a:r>
              <a:rPr lang="en-US" dirty="0"/>
              <a:t>1 – carry genes for antibiotic resistance</a:t>
            </a:r>
          </a:p>
          <a:p>
            <a:r>
              <a:rPr lang="en-US" dirty="0"/>
              <a:t>2 – produce toxins</a:t>
            </a:r>
          </a:p>
          <a:p>
            <a:r>
              <a:rPr lang="en-US" dirty="0"/>
              <a:t>3 – function as a site of protein synthesis</a:t>
            </a:r>
          </a:p>
          <a:p>
            <a:r>
              <a:rPr lang="en-US" dirty="0"/>
              <a:t>4 – Synthesis of enzymes</a:t>
            </a:r>
          </a:p>
          <a:p>
            <a:r>
              <a:rPr lang="en-US" dirty="0"/>
              <a:t> </a:t>
            </a:r>
          </a:p>
          <a:p>
            <a:r>
              <a:rPr lang="en-US" dirty="0">
                <a:solidFill>
                  <a:srgbClr val="FFFF00"/>
                </a:solidFill>
              </a:rPr>
              <a:t>  A. 1, 2, 4</a:t>
            </a:r>
          </a:p>
          <a:p>
            <a:r>
              <a:rPr lang="en-US" dirty="0"/>
              <a:t>  B.  2, 3, 4</a:t>
            </a:r>
          </a:p>
          <a:p>
            <a:r>
              <a:rPr lang="en-US" dirty="0"/>
              <a:t>  C. 1, 3, 4</a:t>
            </a:r>
          </a:p>
          <a:p>
            <a:r>
              <a:rPr lang="en-US" dirty="0"/>
              <a:t>  D.  1, 2, 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7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6448" y="2384276"/>
            <a:ext cx="78535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Gram-positive bacteria are difficult to kill due to the outer membrane that is composed of lipoproteins, lipopolysaccharides, and phospholipids?</a:t>
            </a:r>
          </a:p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True or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795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124</TotalTime>
  <Words>1603</Words>
  <Application>Microsoft Office PowerPoint</Application>
  <PresentationFormat>Widescreen</PresentationFormat>
  <Paragraphs>174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Century Gothic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Weber County Utah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Braegger,Jennifer</dc:creator>
  <cp:lastModifiedBy>Braegger,Jennifer</cp:lastModifiedBy>
  <cp:revision>8</cp:revision>
  <dcterms:created xsi:type="dcterms:W3CDTF">2022-09-06T14:53:40Z</dcterms:created>
  <dcterms:modified xsi:type="dcterms:W3CDTF">2022-09-14T19:24:24Z</dcterms:modified>
</cp:coreProperties>
</file>